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0" r:id="rId3"/>
    <p:sldId id="265" r:id="rId4"/>
    <p:sldId id="266" r:id="rId5"/>
    <p:sldId id="259" r:id="rId6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9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6C9"/>
    <a:srgbClr val="D9DFEF"/>
    <a:srgbClr val="2C4586"/>
    <a:srgbClr val="567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94660"/>
  </p:normalViewPr>
  <p:slideViewPr>
    <p:cSldViewPr snapToGrid="0" snapToObjects="1">
      <p:cViewPr>
        <p:scale>
          <a:sx n="106" d="100"/>
          <a:sy n="106" d="100"/>
        </p:scale>
        <p:origin x="2310" y="-1800"/>
      </p:cViewPr>
      <p:guideLst>
        <p:guide orient="horz" pos="3119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627" y="0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/>
          <a:lstStyle>
            <a:lvl1pPr algn="r">
              <a:defRPr sz="1200"/>
            </a:lvl1pPr>
          </a:lstStyle>
          <a:p>
            <a:fld id="{D537A2F5-4613-47EC-B0E8-6ED1EB2CAED1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9" tIns="45375" rIns="90749" bIns="4537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263" y="4747761"/>
            <a:ext cx="5389240" cy="3884673"/>
          </a:xfrm>
          <a:prstGeom prst="rect">
            <a:avLst/>
          </a:prstGeom>
        </p:spPr>
        <p:txBody>
          <a:bodyPr vert="horz" lIns="90749" tIns="45375" rIns="90749" bIns="45375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2445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627" y="9372445"/>
            <a:ext cx="2919565" cy="493868"/>
          </a:xfrm>
          <a:prstGeom prst="rect">
            <a:avLst/>
          </a:prstGeom>
        </p:spPr>
        <p:txBody>
          <a:bodyPr vert="horz" lIns="90749" tIns="45375" rIns="90749" bIns="45375" rtlCol="0" anchor="b"/>
          <a:lstStyle>
            <a:lvl1pPr algn="r">
              <a:defRPr sz="1200"/>
            </a:lvl1pPr>
          </a:lstStyle>
          <a:p>
            <a:fld id="{3D359344-3964-4534-B5DB-053BE69B84E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105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9344-3964-4534-B5DB-053BE69B84E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10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86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91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80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76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960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54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51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34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08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97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90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04F45-B2A4-49E8-BA3E-CD8186E6E93F}" type="datetimeFigureOut">
              <a:rPr lang="ko-KR" altLang="en-US" smtClean="0"/>
              <a:t>2026-03-03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6F0307-22C6-4301-A63D-AE19D00A18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56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구체, 스크린샷, 행성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8A3A58-3618-18BE-B7E2-1302B1E30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1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7B1F6-ACD6-9685-584B-2C012A0D1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인간의 얼굴, 의류, 슈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92BFD81-E653-302B-2C9A-709494B1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3A632A8F-ADC7-2635-320D-8D87B5ADFB11}"/>
              </a:ext>
            </a:extLst>
          </p:cNvPr>
          <p:cNvSpPr/>
          <p:nvPr/>
        </p:nvSpPr>
        <p:spPr>
          <a:xfrm>
            <a:off x="1558098" y="4965296"/>
            <a:ext cx="4575810" cy="4040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latinLnBrk="1">
              <a:lnSpc>
                <a:spcPts val="1800"/>
              </a:lnSpc>
            </a:pP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오늘날의 기업 환경은 나날이 불확실성이 심화되고 있으며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이러한 변화 속에서 지속가능한 </a:t>
            </a:r>
            <a:r>
              <a:rPr lang="ko-KR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성장을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이끌어 가기 위해서는 단순한 경영 지식 이상의 역량이 요구됩니다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just" latinLnBrk="1">
              <a:lnSpc>
                <a:spcPts val="1800"/>
              </a:lnSpc>
            </a:pP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특히 경영자의 유연한 사고와 변화에 대한 창의적 접근은 필수적이라고 할 수 있습니다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우리 대학의 ‘경영과 인문학 </a:t>
            </a:r>
            <a:r>
              <a:rPr lang="ko-KR" altLang="ko-KR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최고위과정’은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기업 경영에 실질적으로 도움이 되는 필수적인 지식과 기술을 다루는 한편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삶에 여유를 더하는 독창적인 커리큘럼을 제공합니다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just" latinLnBrk="1">
              <a:lnSpc>
                <a:spcPts val="1800"/>
              </a:lnSpc>
            </a:pP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다양한 강좌들을 통해 여러분은 경영의 본질을 심도 있게 탐구함과 동시에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문화적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통찰력과 인문학적 소양을 바탕으로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더욱 깊이 있고 세련된 리더로 성장하는 기회를 얻게 되실 것입니다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just" latinLnBrk="1">
              <a:lnSpc>
                <a:spcPts val="1800"/>
              </a:lnSpc>
            </a:pP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2026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년 창학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120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주년을 맞이하는 숙명여자대학교는 글로벌 여성 대학으로 도약하기 위해 다양한 학문이 융합되는 플랫폼을 조성하고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교육과 연구의 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외연을 확장하고 있습니다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algn="just" latinLnBrk="1">
              <a:lnSpc>
                <a:spcPts val="1800"/>
              </a:lnSpc>
            </a:pP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숙명의 교육 역량과 최고 수준의 교수진이 함께하는 본 과정을 통하여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시대를 이끌어가는 다양한 분야의 리더들과 소중한 인연을 맺고 교류하며 함께 성장하는 시간을 갖기를 기대합니다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아울러 경영과 인문학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예술 문화의 정수를 경험하시기 바랍니다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 </a:t>
            </a:r>
            <a:r>
              <a:rPr lang="ko-KR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감사합니다</a:t>
            </a:r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06E371-EEFC-39E5-8547-3C3AF896DD77}"/>
              </a:ext>
            </a:extLst>
          </p:cNvPr>
          <p:cNvSpPr txBox="1"/>
          <p:nvPr/>
        </p:nvSpPr>
        <p:spPr>
          <a:xfrm>
            <a:off x="6402294" y="946150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4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3C4362-2F6B-440F-AA7B-8AF4A1BF5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810367"/>
            <a:ext cx="5915025" cy="6285266"/>
          </a:xfrm>
        </p:spPr>
        <p:txBody>
          <a:bodyPr/>
          <a:lstStyle/>
          <a:p>
            <a:pPr marL="0" indent="0">
              <a:buNone/>
            </a:pPr>
            <a:endParaRPr lang="en-US" altLang="ko-KR" sz="1800" b="1" dirty="0">
              <a:solidFill>
                <a:srgbClr val="567DBC"/>
              </a:solidFill>
              <a:latin typeface="+mn-ea"/>
            </a:endParaRPr>
          </a:p>
          <a:p>
            <a:pPr marL="0" indent="0">
              <a:buNone/>
            </a:pPr>
            <a:r>
              <a:rPr lang="ko-KR" altLang="en-US" sz="1800" b="1" dirty="0">
                <a:solidFill>
                  <a:srgbClr val="567DBC"/>
                </a:solidFill>
                <a:latin typeface="+mn-ea"/>
              </a:rPr>
              <a:t>제 </a:t>
            </a:r>
            <a:r>
              <a:rPr lang="en-US" altLang="ko-KR" sz="1800" b="1" dirty="0">
                <a:solidFill>
                  <a:srgbClr val="567DBC"/>
                </a:solidFill>
                <a:latin typeface="+mn-ea"/>
              </a:rPr>
              <a:t>2</a:t>
            </a:r>
            <a:r>
              <a:rPr lang="ko-KR" altLang="en-US" sz="1800" b="1" dirty="0">
                <a:solidFill>
                  <a:srgbClr val="567DBC"/>
                </a:solidFill>
                <a:latin typeface="+mn-ea"/>
              </a:rPr>
              <a:t>기 경영과 인문학 </a:t>
            </a:r>
            <a:r>
              <a:rPr lang="ko-KR" altLang="en-US" sz="1800" b="1" dirty="0" err="1">
                <a:solidFill>
                  <a:srgbClr val="567DBC"/>
                </a:solidFill>
                <a:latin typeface="+mn-ea"/>
              </a:rPr>
              <a:t>최고위</a:t>
            </a:r>
            <a:r>
              <a:rPr lang="ko-KR" altLang="en-US" sz="1800" b="1" dirty="0">
                <a:solidFill>
                  <a:srgbClr val="567DBC"/>
                </a:solidFill>
                <a:latin typeface="+mn-ea"/>
              </a:rPr>
              <a:t> 과정</a:t>
            </a:r>
            <a:endParaRPr lang="en-US" altLang="ko-KR" sz="1800" b="1" dirty="0">
              <a:solidFill>
                <a:srgbClr val="567DBC"/>
              </a:solidFill>
              <a:latin typeface="+mn-ea"/>
            </a:endParaRPr>
          </a:p>
          <a:p>
            <a:pPr marL="0" indent="0">
              <a:buNone/>
            </a:pPr>
            <a:endParaRPr lang="en-US" altLang="ko-KR" sz="1000" b="1" dirty="0">
              <a:solidFill>
                <a:srgbClr val="567DBC"/>
              </a:solidFill>
              <a:latin typeface="+mn-ea"/>
            </a:endParaRPr>
          </a:p>
          <a:p>
            <a:pPr marL="0" indent="0">
              <a:buNone/>
            </a:pPr>
            <a:endParaRPr lang="en-US" altLang="ko-KR" sz="1000" b="1" dirty="0">
              <a:solidFill>
                <a:srgbClr val="567DBC"/>
              </a:solidFill>
              <a:latin typeface="+mn-ea"/>
            </a:endParaRPr>
          </a:p>
          <a:p>
            <a:pPr marL="0" indent="0">
              <a:buNone/>
            </a:pPr>
            <a:r>
              <a:rPr lang="ko-KR" altLang="en-US" sz="1100" dirty="0">
                <a:latin typeface="+mn-ea"/>
              </a:rPr>
              <a:t>교육 대상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국내외 기업체의 최고경영자 및 임원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전문가</a:t>
            </a:r>
            <a:endParaRPr lang="en-US" altLang="ko-KR" sz="1100" dirty="0">
              <a:latin typeface="+mn-ea"/>
            </a:endParaRPr>
          </a:p>
          <a:p>
            <a:pPr marL="0" indent="0">
              <a:buNone/>
            </a:pPr>
            <a:r>
              <a:rPr lang="ko-KR" altLang="en-US" sz="1100" dirty="0">
                <a:latin typeface="+mn-ea"/>
              </a:rPr>
              <a:t>교육 내용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경영학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인문학에 관한 핵심강의와 체험학습     </a:t>
            </a:r>
            <a:endParaRPr lang="en-US" altLang="ko-KR" sz="1100" dirty="0">
              <a:latin typeface="+mn-ea"/>
            </a:endParaRPr>
          </a:p>
          <a:p>
            <a:pPr marL="0" indent="0">
              <a:buNone/>
            </a:pPr>
            <a:r>
              <a:rPr lang="ko-KR" altLang="en-US" sz="1100" dirty="0">
                <a:latin typeface="+mn-ea"/>
              </a:rPr>
              <a:t>교육 기간 </a:t>
            </a:r>
            <a:r>
              <a:rPr lang="en-US" altLang="ko-KR" sz="1100" dirty="0">
                <a:latin typeface="+mn-ea"/>
              </a:rPr>
              <a:t>: 2026</a:t>
            </a:r>
            <a:r>
              <a:rPr lang="ko-KR" altLang="en-US" sz="1100" dirty="0">
                <a:latin typeface="+mn-ea"/>
              </a:rPr>
              <a:t>년 </a:t>
            </a:r>
            <a:r>
              <a:rPr lang="en-US" altLang="ko-KR" sz="1100" dirty="0">
                <a:latin typeface="+mn-ea"/>
              </a:rPr>
              <a:t>3</a:t>
            </a:r>
            <a:r>
              <a:rPr lang="ko-KR" altLang="en-US" sz="1100" dirty="0">
                <a:latin typeface="+mn-ea"/>
              </a:rPr>
              <a:t>월</a:t>
            </a:r>
            <a:r>
              <a:rPr lang="en-US" altLang="ko-KR" sz="1100" dirty="0">
                <a:latin typeface="+mn-ea"/>
              </a:rPr>
              <a:t>11</a:t>
            </a:r>
            <a:r>
              <a:rPr lang="ko-KR" altLang="en-US" sz="1100" dirty="0">
                <a:latin typeface="+mn-ea"/>
              </a:rPr>
              <a:t>일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수</a:t>
            </a:r>
            <a:r>
              <a:rPr lang="en-US" altLang="ko-KR" sz="1100" dirty="0">
                <a:latin typeface="+mn-ea"/>
              </a:rPr>
              <a:t>)~7</a:t>
            </a:r>
            <a:r>
              <a:rPr lang="ko-KR" altLang="en-US" sz="1100" dirty="0">
                <a:latin typeface="+mn-ea"/>
              </a:rPr>
              <a:t>월 </a:t>
            </a:r>
            <a:r>
              <a:rPr lang="en-US" altLang="ko-KR" sz="1100" dirty="0">
                <a:latin typeface="+mn-ea"/>
              </a:rPr>
              <a:t>15</a:t>
            </a:r>
            <a:r>
              <a:rPr lang="ko-KR" altLang="en-US" sz="1100" dirty="0">
                <a:latin typeface="+mn-ea"/>
              </a:rPr>
              <a:t>일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수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ko-KR" altLang="en-US" sz="1100" dirty="0">
                <a:latin typeface="+mn-ea"/>
              </a:rPr>
              <a:t>교육 시간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매주 수요일 오후 </a:t>
            </a:r>
            <a:r>
              <a:rPr lang="en-US" altLang="ko-KR" sz="1100" dirty="0">
                <a:latin typeface="+mn-ea"/>
              </a:rPr>
              <a:t>7</a:t>
            </a:r>
            <a:r>
              <a:rPr lang="ko-KR" altLang="en-US" sz="1100" dirty="0">
                <a:latin typeface="+mn-ea"/>
              </a:rPr>
              <a:t>시</a:t>
            </a:r>
            <a:r>
              <a:rPr lang="en-US" altLang="ko-KR" sz="1100" dirty="0">
                <a:latin typeface="+mn-ea"/>
              </a:rPr>
              <a:t>~9</a:t>
            </a:r>
            <a:r>
              <a:rPr lang="ko-KR" altLang="en-US" sz="1100" dirty="0">
                <a:latin typeface="+mn-ea"/>
              </a:rPr>
              <a:t>시</a:t>
            </a:r>
            <a:r>
              <a:rPr lang="en-US" altLang="ko-KR" sz="1100" dirty="0">
                <a:latin typeface="+mn-ea"/>
              </a:rPr>
              <a:t>30</a:t>
            </a:r>
            <a:r>
              <a:rPr lang="ko-KR" altLang="en-US" sz="1100" dirty="0">
                <a:latin typeface="+mn-ea"/>
              </a:rPr>
              <a:t>분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저녁 식사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오후 </a:t>
            </a:r>
            <a:r>
              <a:rPr lang="en-US" altLang="ko-KR" sz="1100" dirty="0">
                <a:latin typeface="+mn-ea"/>
              </a:rPr>
              <a:t>6</a:t>
            </a:r>
            <a:r>
              <a:rPr lang="ko-KR" altLang="en-US" sz="1100" dirty="0">
                <a:latin typeface="+mn-ea"/>
              </a:rPr>
              <a:t>시</a:t>
            </a:r>
            <a:r>
              <a:rPr lang="en-US" altLang="ko-KR" sz="1100" dirty="0">
                <a:latin typeface="+mn-ea"/>
              </a:rPr>
              <a:t>~7</a:t>
            </a:r>
            <a:r>
              <a:rPr lang="ko-KR" altLang="en-US" sz="1100" dirty="0">
                <a:latin typeface="+mn-ea"/>
              </a:rPr>
              <a:t>시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ko-KR" altLang="en-US" sz="1100" dirty="0">
                <a:latin typeface="+mn-ea"/>
              </a:rPr>
              <a:t>모집 인원 </a:t>
            </a:r>
            <a:r>
              <a:rPr lang="en-US" altLang="ko-KR" sz="1100" dirty="0">
                <a:latin typeface="+mn-ea"/>
              </a:rPr>
              <a:t>: 20</a:t>
            </a:r>
            <a:r>
              <a:rPr lang="ko-KR" altLang="en-US" sz="1100" dirty="0">
                <a:latin typeface="+mn-ea"/>
              </a:rPr>
              <a:t>명</a:t>
            </a:r>
            <a:endParaRPr lang="en-US" altLang="ko-KR" sz="1100" dirty="0">
              <a:latin typeface="+mn-ea"/>
            </a:endParaRPr>
          </a:p>
          <a:p>
            <a:pPr marL="0" indent="0">
              <a:buNone/>
            </a:pPr>
            <a:r>
              <a:rPr lang="ko-KR" altLang="en-US" sz="1100" dirty="0">
                <a:latin typeface="+mn-ea"/>
              </a:rPr>
              <a:t> 교 육 비 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일천만원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원우회비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해외연수비용은 별도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ko-KR" altLang="en-US" sz="1100" dirty="0">
                <a:latin typeface="+mn-ea"/>
              </a:rPr>
              <a:t>교육 장소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숙명여자대학교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외부 교육장소 </a:t>
            </a:r>
            <a:endParaRPr lang="en-US" altLang="ko-KR" sz="1100" dirty="0">
              <a:latin typeface="+mn-ea"/>
            </a:endParaRPr>
          </a:p>
          <a:p>
            <a:pPr marL="0" indent="0">
              <a:buNone/>
            </a:pPr>
            <a:r>
              <a:rPr lang="ko-KR" altLang="en-US" sz="1100" dirty="0">
                <a:latin typeface="+mn-ea"/>
              </a:rPr>
              <a:t>원서 교부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접수 및 등록기간 </a:t>
            </a:r>
            <a:r>
              <a:rPr lang="en-US" altLang="ko-KR" sz="1100" dirty="0">
                <a:latin typeface="+mn-ea"/>
              </a:rPr>
              <a:t>: 2026</a:t>
            </a:r>
            <a:r>
              <a:rPr lang="ko-KR" altLang="en-US" sz="1100" dirty="0">
                <a:latin typeface="+mn-ea"/>
              </a:rPr>
              <a:t>년 </a:t>
            </a:r>
            <a:r>
              <a:rPr lang="en-US" altLang="ko-KR" sz="1100" dirty="0">
                <a:latin typeface="+mn-ea"/>
              </a:rPr>
              <a:t>2</a:t>
            </a:r>
            <a:r>
              <a:rPr lang="ko-KR" altLang="en-US" sz="1100" dirty="0">
                <a:latin typeface="+mn-ea"/>
              </a:rPr>
              <a:t>월</a:t>
            </a:r>
            <a:r>
              <a:rPr lang="en-US" altLang="ko-KR" sz="1100" dirty="0">
                <a:latin typeface="+mn-ea"/>
              </a:rPr>
              <a:t>9</a:t>
            </a:r>
            <a:r>
              <a:rPr lang="ko-KR" altLang="en-US" sz="1100" dirty="0">
                <a:latin typeface="+mn-ea"/>
              </a:rPr>
              <a:t>일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월</a:t>
            </a:r>
            <a:r>
              <a:rPr lang="en-US" altLang="ko-KR" sz="1100" dirty="0">
                <a:latin typeface="+mn-ea"/>
              </a:rPr>
              <a:t>) ~ 2026</a:t>
            </a:r>
            <a:r>
              <a:rPr lang="ko-KR" altLang="en-US" sz="1100" dirty="0">
                <a:latin typeface="+mn-ea"/>
              </a:rPr>
              <a:t>년 </a:t>
            </a:r>
            <a:r>
              <a:rPr lang="en-US" altLang="ko-KR" sz="1100" dirty="0">
                <a:latin typeface="+mn-ea"/>
              </a:rPr>
              <a:t>3</a:t>
            </a:r>
            <a:r>
              <a:rPr lang="ko-KR" altLang="en-US" sz="1100" dirty="0">
                <a:latin typeface="+mn-ea"/>
              </a:rPr>
              <a:t>월</a:t>
            </a:r>
            <a:r>
              <a:rPr lang="en-US" altLang="ko-KR" sz="1100" dirty="0">
                <a:latin typeface="+mn-ea"/>
              </a:rPr>
              <a:t>10</a:t>
            </a:r>
            <a:r>
              <a:rPr lang="ko-KR" altLang="en-US" sz="1100" dirty="0">
                <a:latin typeface="+mn-ea"/>
              </a:rPr>
              <a:t>일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화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100" dirty="0">
                <a:latin typeface="+mn-ea"/>
              </a:rPr>
              <a:t>               </a:t>
            </a:r>
            <a:r>
              <a:rPr lang="ko-KR" altLang="en-US" sz="1100" dirty="0">
                <a:latin typeface="+mn-ea"/>
              </a:rPr>
              <a:t>원서 접수 </a:t>
            </a:r>
            <a:r>
              <a:rPr lang="en-US" altLang="ko-KR" sz="1100" dirty="0">
                <a:latin typeface="+mn-ea"/>
              </a:rPr>
              <a:t>: open@sookmyung.ac.kr </a:t>
            </a:r>
          </a:p>
          <a:p>
            <a:pPr marL="0" indent="0">
              <a:buNone/>
            </a:pPr>
            <a:r>
              <a:rPr lang="en-US" altLang="ko-KR" sz="1100" dirty="0">
                <a:latin typeface="+mn-ea"/>
              </a:rPr>
              <a:t>               </a:t>
            </a:r>
            <a:r>
              <a:rPr lang="ko-KR" altLang="en-US" sz="1100" dirty="0">
                <a:latin typeface="+mn-ea"/>
              </a:rPr>
              <a:t>제출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서류 </a:t>
            </a:r>
            <a:r>
              <a:rPr lang="en-US" altLang="ko-KR" sz="1100" dirty="0">
                <a:latin typeface="+mn-ea"/>
              </a:rPr>
              <a:t>: </a:t>
            </a:r>
            <a:r>
              <a:rPr lang="ko-KR" altLang="en-US" sz="1100" dirty="0">
                <a:latin typeface="+mn-ea"/>
              </a:rPr>
              <a:t>입학지원서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사진 부착</a:t>
            </a:r>
            <a:r>
              <a:rPr lang="en-US" altLang="ko-KR" sz="1100" dirty="0">
                <a:latin typeface="+mn-ea"/>
              </a:rPr>
              <a:t>), </a:t>
            </a:r>
            <a:r>
              <a:rPr lang="ko-KR" altLang="en-US" sz="1100" dirty="0">
                <a:latin typeface="+mn-ea"/>
              </a:rPr>
              <a:t>재직증명서 또는 </a:t>
            </a:r>
            <a:r>
              <a:rPr lang="ko-KR" altLang="en-US" sz="1100" dirty="0" err="1">
                <a:latin typeface="+mn-ea"/>
              </a:rPr>
              <a:t>사업자증록증</a:t>
            </a:r>
            <a:r>
              <a:rPr lang="ko-KR" altLang="en-US" sz="1100" dirty="0">
                <a:latin typeface="+mn-ea"/>
              </a:rPr>
              <a:t> 사본         </a:t>
            </a:r>
            <a:endParaRPr lang="en-US" altLang="ko-KR" sz="1100" dirty="0">
              <a:latin typeface="+mn-ea"/>
            </a:endParaRPr>
          </a:p>
          <a:p>
            <a:pPr marL="0" indent="0">
              <a:buNone/>
            </a:pPr>
            <a:r>
              <a:rPr lang="en-US" altLang="ko-KR" sz="1100" dirty="0">
                <a:latin typeface="+mn-ea"/>
              </a:rPr>
              <a:t>                              (</a:t>
            </a:r>
            <a:r>
              <a:rPr lang="ko-KR" altLang="en-US" sz="1100" dirty="0">
                <a:latin typeface="+mn-ea"/>
              </a:rPr>
              <a:t>해당자에 한함</a:t>
            </a:r>
            <a:r>
              <a:rPr lang="en-US" altLang="ko-KR" sz="11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100" dirty="0">
                <a:latin typeface="+mn-ea"/>
              </a:rPr>
              <a:t>               </a:t>
            </a:r>
            <a:r>
              <a:rPr lang="ko-KR" altLang="en-US" sz="1100" dirty="0">
                <a:latin typeface="+mn-ea"/>
              </a:rPr>
              <a:t>접수 문의 </a:t>
            </a:r>
            <a:r>
              <a:rPr lang="en-US" altLang="ko-KR" sz="1100" dirty="0">
                <a:latin typeface="+mn-ea"/>
              </a:rPr>
              <a:t>: 02-710-9140, https://open.sookmyung.ac.kr </a:t>
            </a:r>
            <a:endParaRPr lang="ko-KR" altLang="ko-KR" sz="1100" dirty="0"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4158ADA-EC2D-49F3-BF29-90B0AC45F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294"/>
            <a:ext cx="6858000" cy="9288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8C959F4-19AD-4418-B251-BC5E5AD3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6679386"/>
            <a:ext cx="5772150" cy="2600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24E42-1B83-46B0-A053-CE8382DCD363}"/>
              </a:ext>
            </a:extLst>
          </p:cNvPr>
          <p:cNvSpPr txBox="1"/>
          <p:nvPr/>
        </p:nvSpPr>
        <p:spPr>
          <a:xfrm>
            <a:off x="6402294" y="946150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5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E56A3-83C3-B73B-7462-DD4E0B748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CF2D4EC-1FFB-47B3-BCDE-D8D117DB3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5BFF75-F014-19F2-D260-D18737D3AF61}"/>
              </a:ext>
            </a:extLst>
          </p:cNvPr>
          <p:cNvSpPr txBox="1"/>
          <p:nvPr/>
        </p:nvSpPr>
        <p:spPr>
          <a:xfrm>
            <a:off x="265828" y="9201163"/>
            <a:ext cx="3429000" cy="23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5880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ko-KR" altLang="en-US" sz="900" kern="100" dirty="0">
                <a:latin typeface="HY궁서"/>
                <a:cs typeface="Times New Roman" panose="02020603050405020304" pitchFamily="18" charset="0"/>
              </a:rPr>
              <a:t>* 강의내용</a:t>
            </a:r>
            <a:r>
              <a:rPr lang="en-US" altLang="ko-KR" sz="900" kern="100" dirty="0">
                <a:latin typeface="HY궁서"/>
                <a:cs typeface="Times New Roman" panose="02020603050405020304" pitchFamily="18" charset="0"/>
              </a:rPr>
              <a:t>, </a:t>
            </a:r>
            <a:r>
              <a:rPr lang="ko-KR" altLang="en-US" sz="900" kern="100" dirty="0">
                <a:latin typeface="HY궁서"/>
                <a:cs typeface="Times New Roman" panose="02020603050405020304" pitchFamily="18" charset="0"/>
              </a:rPr>
              <a:t>강사는 일부 변동 가능</a:t>
            </a:r>
            <a:endParaRPr lang="ko-KR" altLang="ko-KR" sz="9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1BB7A-BB8C-0D18-ED76-02A00C3DEF8D}"/>
              </a:ext>
            </a:extLst>
          </p:cNvPr>
          <p:cNvSpPr txBox="1"/>
          <p:nvPr/>
        </p:nvSpPr>
        <p:spPr>
          <a:xfrm>
            <a:off x="6402294" y="946150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C707EAA0-4E2B-455E-8FB7-98B11E216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23329"/>
              </p:ext>
            </p:extLst>
          </p:nvPr>
        </p:nvGraphicFramePr>
        <p:xfrm>
          <a:off x="514822" y="2118037"/>
          <a:ext cx="5828356" cy="7057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136">
                  <a:extLst>
                    <a:ext uri="{9D8B030D-6E8A-4147-A177-3AD203B41FA5}">
                      <a16:colId xmlns:a16="http://schemas.microsoft.com/office/drawing/2014/main" val="1655299615"/>
                    </a:ext>
                  </a:extLst>
                </a:gridCol>
                <a:gridCol w="2322740">
                  <a:extLst>
                    <a:ext uri="{9D8B030D-6E8A-4147-A177-3AD203B41FA5}">
                      <a16:colId xmlns:a16="http://schemas.microsoft.com/office/drawing/2014/main" val="39728044"/>
                    </a:ext>
                  </a:extLst>
                </a:gridCol>
                <a:gridCol w="2053904">
                  <a:extLst>
                    <a:ext uri="{9D8B030D-6E8A-4147-A177-3AD203B41FA5}">
                      <a16:colId xmlns:a16="http://schemas.microsoft.com/office/drawing/2014/main" val="4170650850"/>
                    </a:ext>
                  </a:extLst>
                </a:gridCol>
                <a:gridCol w="1021576">
                  <a:extLst>
                    <a:ext uri="{9D8B030D-6E8A-4147-A177-3AD203B41FA5}">
                      <a16:colId xmlns:a16="http://schemas.microsoft.com/office/drawing/2014/main" val="2899382895"/>
                    </a:ext>
                  </a:extLst>
                </a:gridCol>
              </a:tblGrid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순서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강의 제목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내용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강사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9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96802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1-1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입학식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최고위과정 입학식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519403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1-2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뉴노멀시대 새로운 고객경험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마케팅 전략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서용구</a:t>
                      </a:r>
                      <a:r>
                        <a:rPr lang="ko-KR" altLang="en-US" sz="1100" u="none" strike="noStrike" dirty="0">
                          <a:effectLst/>
                        </a:rPr>
                        <a:t> 교수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33700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2-1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벤처캐피탈의</a:t>
                      </a:r>
                      <a:r>
                        <a:rPr lang="ko-KR" altLang="en-US" sz="1100" u="none" strike="noStrike" dirty="0">
                          <a:effectLst/>
                        </a:rPr>
                        <a:t> 이해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벤처캐피탈의</a:t>
                      </a:r>
                      <a:r>
                        <a:rPr lang="ko-KR" altLang="en-US" sz="1100" u="none" strike="noStrike" dirty="0">
                          <a:effectLst/>
                        </a:rPr>
                        <a:t> 투자 전략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목승환</a:t>
                      </a:r>
                      <a:r>
                        <a:rPr lang="ko-KR" altLang="en-US" sz="1100" u="none" strike="noStrike" dirty="0">
                          <a:effectLst/>
                        </a:rPr>
                        <a:t> 대표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76183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2-2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AI</a:t>
                      </a:r>
                      <a:r>
                        <a:rPr lang="ko-KR" altLang="en-US" sz="1100" u="none" strike="noStrike">
                          <a:effectLst/>
                        </a:rPr>
                        <a:t>시대 반도체산업 패러다임 변화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설비증설에서 공정혁신으로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박정임 대표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7669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3-1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트렌드 코리아 </a:t>
                      </a:r>
                      <a:r>
                        <a:rPr lang="en-US" altLang="ko-KR" sz="1100" u="none" strike="noStrike">
                          <a:effectLst/>
                        </a:rPr>
                        <a:t>2026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2026</a:t>
                      </a:r>
                      <a:r>
                        <a:rPr lang="ko-KR" altLang="en-US" sz="1100" u="none" strike="noStrike" dirty="0">
                          <a:effectLst/>
                        </a:rPr>
                        <a:t>년 소비 트렌드 전망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최지혜 박사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272514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3-2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노화와 생존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노화를 늦추는 방법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방준석 교수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225578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4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저성장시대의 생존전략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일본기업 사례분석과 시사점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김현철 교수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524868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5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 ‘</a:t>
                      </a:r>
                      <a:r>
                        <a:rPr lang="ko-KR" altLang="en-US" sz="1100" u="none" strike="noStrike" dirty="0" err="1">
                          <a:effectLst/>
                        </a:rPr>
                        <a:t>르꼬르동블루</a:t>
                      </a:r>
                      <a:r>
                        <a:rPr lang="ko-KR" altLang="en-US" sz="1100" u="none" strike="noStrike" dirty="0">
                          <a:effectLst/>
                        </a:rPr>
                        <a:t>’ 요리실습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요리 실습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마스터 </a:t>
                      </a:r>
                      <a:r>
                        <a:rPr lang="ko-KR" altLang="en-US" sz="1100" u="none" strike="noStrike" dirty="0" err="1">
                          <a:effectLst/>
                        </a:rPr>
                        <a:t>쉐프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05940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6-1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주주행동주의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주주행동주의 현황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김태용 상무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915080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6-2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스트레칭과 관절운동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건강 증진 운동 실습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이희성 대표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946920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7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뇌와 창의성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리더의 뇌 사용법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박문호 박사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55030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8-1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시네마 경영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영화로 배우는 경영전략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신재훈 대표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447952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8-2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달리기의 이해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안전한 달리기 방법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박명현 감독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82288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9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변화와 리더십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리더십 전략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김동재</a:t>
                      </a:r>
                      <a:r>
                        <a:rPr lang="ko-KR" altLang="en-US" sz="1100" u="none" strike="noStrike" dirty="0">
                          <a:effectLst/>
                        </a:rPr>
                        <a:t> 교수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209493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10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와인의 이해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>
                          <a:effectLst/>
                        </a:rPr>
                        <a:t>와인 이론과 시음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정재기 대표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368751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11-1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미술관 방문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미술관 방문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작품 소개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도슨트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24130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11-2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CEO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사법리스크 대응방안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사법리스크 대응방안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조재빈변호사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294383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협상 전략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성공적인 협상 방법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류재언변호사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569648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뮤지컬 관람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빌리 엘리어트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블루스퀘어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3712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14-1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세무전략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절세 방안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김원동</a:t>
                      </a:r>
                      <a:r>
                        <a:rPr lang="ko-KR" altLang="en-US" sz="1100" u="none" strike="noStrike" dirty="0">
                          <a:effectLst/>
                        </a:rPr>
                        <a:t> 회계사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26120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14-2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M&amp;A(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기업인수합병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동향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M&amp;A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동향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공인회계사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119354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나를 일으켜주는 노래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명곡 노래 배우기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이기연대표</a:t>
                      </a: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30939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집중 클래스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AI 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활용 작품 만들기 실습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이은령</a:t>
                      </a:r>
                      <a:r>
                        <a:rPr lang="ko-KR" altLang="en-US" sz="1100" u="none" strike="noStrike" dirty="0">
                          <a:effectLst/>
                        </a:rPr>
                        <a:t> 교수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89061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리더의 마음챙김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마음건강관리 이론과 실습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박지은 대표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36870"/>
                  </a:ext>
                </a:extLst>
              </a:tr>
              <a:tr h="27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>
                          <a:effectLst/>
                        </a:rPr>
                        <a:t>18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>
                          <a:effectLst/>
                        </a:rPr>
                        <a:t>수료식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>
                          <a:effectLst/>
                        </a:rPr>
                        <a:t>최고위과정 </a:t>
                      </a:r>
                      <a:r>
                        <a:rPr lang="ko-KR" altLang="en-US" sz="1100" u="none" strike="noStrike" dirty="0" err="1">
                          <a:effectLst/>
                        </a:rPr>
                        <a:t>수료식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>
                          <a:effectLst/>
                        </a:rPr>
                        <a:t>-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848" marR="7848" marT="7848" marB="0" anchor="ctr">
                    <a:lnL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41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07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E8BE-4E77-D5CC-5A5C-8F9C149F4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9DEFF4A-A3A0-2ECC-879A-546F930C1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86081"/>
              </p:ext>
            </p:extLst>
          </p:nvPr>
        </p:nvGraphicFramePr>
        <p:xfrm>
          <a:off x="524744" y="2031678"/>
          <a:ext cx="5808511" cy="4073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06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 err="1">
                          <a:solidFill>
                            <a:srgbClr val="000000"/>
                          </a:solidFill>
                        </a:rPr>
                        <a:t>서용구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숙명여자대학교 경영학부 마케팅 교수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,  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‘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X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’마케팅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,  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‘불사조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기업’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저자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>
                          <a:solidFill>
                            <a:srgbClr val="000000"/>
                          </a:solidFill>
                        </a:rPr>
                        <a:t>김현철</a:t>
                      </a:r>
                      <a:endParaRPr lang="ko-KR" altLang="en-US" sz="1100" kern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서울대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학교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 국제대학원 교수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일본 저성장경제  전문가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>
                          <a:solidFill>
                            <a:srgbClr val="000000"/>
                          </a:solidFill>
                        </a:rPr>
                        <a:t>김동재</a:t>
                      </a:r>
                      <a:endParaRPr lang="ko-KR" altLang="en-US" sz="1100" kern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연세대학교 국제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학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대학원 교수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전략리더십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변화관리 담당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>
                          <a:solidFill>
                            <a:srgbClr val="000000"/>
                          </a:solidFill>
                        </a:rPr>
                        <a:t>신재훈</a:t>
                      </a:r>
                      <a:endParaRPr lang="ko-KR" altLang="en-US" sz="1100" kern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 err="1">
                          <a:solidFill>
                            <a:srgbClr val="000000"/>
                          </a:solidFill>
                        </a:rPr>
                        <a:t>리버스톤자산운용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대표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, (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전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삼성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SDS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전략담당 임원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, 'Beyond Cinema'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저자 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>
                          <a:solidFill>
                            <a:srgbClr val="000000"/>
                          </a:solidFill>
                        </a:rPr>
                        <a:t>조재빈</a:t>
                      </a:r>
                      <a:endParaRPr lang="ko-KR" altLang="en-US" sz="1100" kern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법무법인 바른 파트너 변호사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, (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전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인천지검 차장검사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>
                          <a:solidFill>
                            <a:srgbClr val="000000"/>
                          </a:solidFill>
                        </a:rPr>
                        <a:t>류재언</a:t>
                      </a:r>
                      <a:endParaRPr lang="ko-KR" altLang="en-US" sz="1100" kern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법무법인 </a:t>
                      </a:r>
                      <a:r>
                        <a:rPr lang="ko-KR" sz="1100" kern="0" dirty="0" err="1">
                          <a:solidFill>
                            <a:srgbClr val="000000"/>
                          </a:solidFill>
                        </a:rPr>
                        <a:t>율본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 파트너 변호사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‘</a:t>
                      </a:r>
                      <a:r>
                        <a:rPr lang="ko-KR" sz="1100" kern="0" dirty="0" err="1">
                          <a:solidFill>
                            <a:srgbClr val="000000"/>
                          </a:solidFill>
                        </a:rPr>
                        <a:t>류재언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 변호사의 </a:t>
                      </a:r>
                      <a:r>
                        <a:rPr lang="ko-KR" sz="1100" kern="0" dirty="0" err="1">
                          <a:solidFill>
                            <a:srgbClr val="000000"/>
                          </a:solidFill>
                        </a:rPr>
                        <a:t>협상바이블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’ 저자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목승환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서울대학교 기술지주회사 대표이사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100" dirty="0">
                          <a:solidFill>
                            <a:srgbClr val="000000"/>
                          </a:solidFill>
                        </a:rPr>
                        <a:t>박문호</a:t>
                      </a:r>
                      <a:endParaRPr lang="ko-KR" altLang="en-US" sz="1100" kern="10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</a:rPr>
                        <a:t>사</a:t>
                      </a: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</a:rPr>
                        <a:t>박문호의 자연과학세상 이사장</a:t>
                      </a: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ko-KR" sz="1100" kern="100" dirty="0">
                          <a:solidFill>
                            <a:srgbClr val="000000"/>
                          </a:solidFill>
                        </a:rPr>
                        <a:t>‘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</a:rPr>
                        <a:t>박문호의 </a:t>
                      </a:r>
                      <a:r>
                        <a:rPr lang="ko-KR" sz="1100" kern="100" dirty="0" err="1">
                          <a:solidFill>
                            <a:srgbClr val="000000"/>
                          </a:solidFill>
                        </a:rPr>
                        <a:t>뇌과학</a:t>
                      </a:r>
                      <a:r>
                        <a:rPr lang="ko-KR" sz="1100" kern="100" dirty="0">
                          <a:solidFill>
                            <a:srgbClr val="000000"/>
                          </a:solidFill>
                        </a:rPr>
                        <a:t> 연구’</a:t>
                      </a: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ko-KR" sz="1100" kern="1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</a:rPr>
                        <a:t>‘</a:t>
                      </a:r>
                      <a:r>
                        <a:rPr lang="ko-KR" altLang="en-US" sz="1100" kern="100" dirty="0" err="1">
                          <a:solidFill>
                            <a:srgbClr val="000000"/>
                          </a:solidFill>
                        </a:rPr>
                        <a:t>빅히스토리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</a:rPr>
                        <a:t> 연구</a:t>
                      </a: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</a:rPr>
                        <a:t>’ </a:t>
                      </a:r>
                      <a:r>
                        <a:rPr lang="ko-KR" sz="1100" kern="100" dirty="0">
                          <a:solidFill>
                            <a:srgbClr val="000000"/>
                          </a:solidFill>
                        </a:rPr>
                        <a:t>저자</a:t>
                      </a:r>
                      <a:endParaRPr lang="ko-KR" altLang="en-US" sz="1100" kern="10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100" dirty="0" err="1">
                          <a:solidFill>
                            <a:srgbClr val="000000"/>
                          </a:solidFill>
                        </a:rPr>
                        <a:t>이은령</a:t>
                      </a:r>
                      <a:endParaRPr lang="ko-KR" altLang="en-US" sz="1100" kern="10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100" dirty="0">
                          <a:solidFill>
                            <a:srgbClr val="000000"/>
                          </a:solidFill>
                        </a:rPr>
                        <a:t>숙명여자대학교 </a:t>
                      </a:r>
                      <a:r>
                        <a:rPr lang="ko-KR" sz="1100" kern="100" dirty="0" err="1">
                          <a:solidFill>
                            <a:srgbClr val="000000"/>
                          </a:solidFill>
                        </a:rPr>
                        <a:t>아태</a:t>
                      </a:r>
                      <a:r>
                        <a:rPr lang="ko-KR" altLang="en-US" sz="1100" kern="100" dirty="0" err="1">
                          <a:solidFill>
                            <a:srgbClr val="000000"/>
                          </a:solidFill>
                        </a:rPr>
                        <a:t>여성</a:t>
                      </a:r>
                      <a:r>
                        <a:rPr lang="ko-KR" sz="1100" kern="100" dirty="0" err="1">
                          <a:solidFill>
                            <a:srgbClr val="000000"/>
                          </a:solidFill>
                        </a:rPr>
                        <a:t>정보통신원</a:t>
                      </a:r>
                      <a:r>
                        <a:rPr lang="ko-KR" sz="1100" kern="100" dirty="0">
                          <a:solidFill>
                            <a:srgbClr val="000000"/>
                          </a:solidFill>
                        </a:rPr>
                        <a:t> 특임교수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</a:rPr>
                        <a:t>, AI </a:t>
                      </a:r>
                      <a:r>
                        <a:rPr lang="ko-KR" sz="1100" kern="100" dirty="0">
                          <a:solidFill>
                            <a:srgbClr val="000000"/>
                          </a:solidFill>
                        </a:rPr>
                        <a:t>전문가</a:t>
                      </a:r>
                      <a:endParaRPr lang="ko-KR" altLang="en-US" sz="1100" kern="10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박정임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         </a:t>
                      </a:r>
                      <a:r>
                        <a:rPr lang="ko-KR" altLang="en-US" sz="1100" kern="0" dirty="0" err="1">
                          <a:solidFill>
                            <a:srgbClr val="000000"/>
                          </a:solidFill>
                        </a:rPr>
                        <a:t>케이프리덤자산운용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대표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뉴욕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/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홍콩 금융허브의 글로벌 금융기관 근무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최지혜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just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            </a:t>
                      </a:r>
                      <a:r>
                        <a:rPr lang="ko-KR" altLang="en-US" sz="1100" kern="0" dirty="0" err="1">
                          <a:solidFill>
                            <a:srgbClr val="000000"/>
                          </a:solidFill>
                        </a:rPr>
                        <a:t>트렌드코리아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ko-KR" altLang="en-US" sz="1100" kern="0" dirty="0" err="1">
                          <a:solidFill>
                            <a:srgbClr val="000000"/>
                          </a:solidFill>
                        </a:rPr>
                        <a:t>소비트렌드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분석센터 연구위원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, 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서울대소비자학과 박사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김태용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 err="1">
                          <a:solidFill>
                            <a:srgbClr val="000000"/>
                          </a:solidFill>
                        </a:rPr>
                        <a:t>삼정회계법인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Deal Advisory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본부 상무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공인회계사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, ‘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주주행동주의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’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강의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739046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 err="1">
                          <a:solidFill>
                            <a:srgbClr val="000000"/>
                          </a:solidFill>
                        </a:rPr>
                        <a:t>김원동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 err="1">
                          <a:solidFill>
                            <a:srgbClr val="000000"/>
                          </a:solidFill>
                        </a:rPr>
                        <a:t>안진회계법인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세무자문본부 파트너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공인회계사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185068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박지은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㈜마음모음 대표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사단법인 </a:t>
                      </a:r>
                      <a:r>
                        <a:rPr lang="ko-KR" altLang="en-US" sz="1100" kern="0" dirty="0" err="1">
                          <a:solidFill>
                            <a:srgbClr val="000000"/>
                          </a:solidFill>
                        </a:rPr>
                        <a:t>기업명상학회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 부회장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366351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 err="1">
                          <a:solidFill>
                            <a:srgbClr val="000000"/>
                          </a:solidFill>
                        </a:rPr>
                        <a:t>이기연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이태리</a:t>
                      </a:r>
                      <a:r>
                        <a:rPr lang="ko-KR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+mj-ea"/>
                        </a:rPr>
                        <a:t> </a:t>
                      </a:r>
                      <a:r>
                        <a:rPr lang="ko-KR" sz="1100" kern="100" dirty="0" err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로마산타체칠리아</a:t>
                      </a:r>
                      <a:r>
                        <a:rPr lang="ko-KR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 국립음악원 졸업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  <a:latin typeface="Aptos Display" charset="0"/>
                          <a:ea typeface="+mj-ea"/>
                        </a:rPr>
                        <a:t>, </a:t>
                      </a:r>
                      <a:r>
                        <a:rPr lang="ko-KR" sz="1100" kern="100" dirty="0" err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이기연</a:t>
                      </a: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+mj-ea"/>
                        </a:rPr>
                        <a:t> </a:t>
                      </a:r>
                      <a:r>
                        <a:rPr lang="ko-KR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</a:rPr>
                        <a:t>오페라연구소 대표</a:t>
                      </a:r>
                      <a:endParaRPr lang="ko-KR" altLang="en-US" sz="1100" kern="100" dirty="0">
                        <a:solidFill>
                          <a:srgbClr val="000000"/>
                        </a:solidFill>
                        <a:latin typeface="맑은 고딕" charset="0"/>
                        <a:ea typeface="맑은 고딕" charset="0"/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방준석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100" dirty="0">
                          <a:solidFill>
                            <a:srgbClr val="000000"/>
                          </a:solidFill>
                        </a:rPr>
                        <a:t>숙명여자대학교 약학대학 교수</a:t>
                      </a:r>
                      <a:r>
                        <a:rPr lang="en-US" sz="1100" kern="100" dirty="0">
                          <a:solidFill>
                            <a:srgbClr val="000000"/>
                          </a:solidFill>
                        </a:rPr>
                        <a:t>, (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</a:rPr>
                        <a:t>전</a:t>
                      </a: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</a:rPr>
                        <a:t>대한약국학회 회장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10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정재기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100" dirty="0" err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에벤투스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 </a:t>
                      </a:r>
                      <a:r>
                        <a:rPr lang="ko-KR" altLang="en-US" sz="1100" kern="100" dirty="0" err="1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파트너스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 대표</a:t>
                      </a: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, 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와인 자격증 </a:t>
                      </a:r>
                      <a:r>
                        <a:rPr lang="en-US" altLang="ko-KR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WSET Level 3 </a:t>
                      </a:r>
                      <a:r>
                        <a:rPr lang="ko-KR" altLang="en-US" sz="1100" kern="100" dirty="0">
                          <a:solidFill>
                            <a:srgbClr val="000000"/>
                          </a:solidFill>
                          <a:latin typeface="맑은 고딕" charset="0"/>
                          <a:ea typeface="맑은 고딕" charset="0"/>
                          <a:cs typeface="Times New Roman" charset="0"/>
                        </a:rPr>
                        <a:t>취득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이희성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컨디션 트레이너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, (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전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)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프로복싱 페더급 신인왕</a:t>
                      </a:r>
                      <a:r>
                        <a:rPr lang="en-US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‘맨 땅 다이어트’ 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ko-KR" sz="1100" kern="0" dirty="0">
                          <a:solidFill>
                            <a:srgbClr val="000000"/>
                          </a:solidFill>
                        </a:rPr>
                        <a:t>저자</a:t>
                      </a:r>
                      <a:endParaRPr lang="ko-KR" altLang="en-US" sz="1100" kern="0" dirty="0">
                        <a:solidFill>
                          <a:srgbClr val="000000"/>
                        </a:solidFill>
                      </a:endParaRP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374"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박명현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ctr" latinLnBrk="0">
                        <a:lnSpc>
                          <a:spcPct val="107000"/>
                        </a:lnSpc>
                        <a:spcAft>
                          <a:spcPct val="800"/>
                        </a:spcAft>
                        <a:buFontTx/>
                        <a:buNone/>
                      </a:pP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전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)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마라톤 국가대표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기안</a:t>
                      </a:r>
                      <a:r>
                        <a:rPr lang="en-US" altLang="ko-KR" sz="1100" kern="0" dirty="0">
                          <a:solidFill>
                            <a:srgbClr val="000000"/>
                          </a:solidFill>
                        </a:rPr>
                        <a:t>84 </a:t>
                      </a:r>
                      <a:r>
                        <a:rPr lang="ko-KR" altLang="en-US" sz="1100" kern="0" dirty="0">
                          <a:solidFill>
                            <a:srgbClr val="000000"/>
                          </a:solidFill>
                        </a:rPr>
                        <a:t>러닝코치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696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696C9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0723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E52A4F-8418-FAAB-7D83-1D0E2A8915C1}"/>
              </a:ext>
            </a:extLst>
          </p:cNvPr>
          <p:cNvSpPr txBox="1"/>
          <p:nvPr/>
        </p:nvSpPr>
        <p:spPr>
          <a:xfrm>
            <a:off x="80452" y="6122890"/>
            <a:ext cx="3429000" cy="243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58800" algn="just" latinLnBrk="1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altLang="ko-KR" sz="10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* </a:t>
            </a:r>
            <a:r>
              <a:rPr lang="ko-KR" altLang="ko-KR" sz="10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강사는 일부 변동 가능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7E9ABB-875F-5475-0C90-7B85F1B0D568}"/>
              </a:ext>
            </a:extLst>
          </p:cNvPr>
          <p:cNvSpPr txBox="1"/>
          <p:nvPr/>
        </p:nvSpPr>
        <p:spPr>
          <a:xfrm>
            <a:off x="6402070" y="9461500"/>
            <a:ext cx="253365" cy="254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8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Pages>5</Pages>
  <Words>748</Words>
  <Characters>0</Characters>
  <Application>Microsoft Office PowerPoint</Application>
  <DocSecurity>0</DocSecurity>
  <PresentationFormat>A4 용지(210x297mm)</PresentationFormat>
  <Lines>0</Lines>
  <Paragraphs>170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HY궁서</vt:lpstr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Jieun Kim</dc:creator>
  <cp:lastModifiedBy>구경철</cp:lastModifiedBy>
  <cp:revision>26</cp:revision>
  <cp:lastPrinted>2026-03-02T04:26:38Z</cp:lastPrinted>
  <dcterms:modified xsi:type="dcterms:W3CDTF">2026-03-02T23:53:20Z</dcterms:modified>
  <cp:version>10.115.195.56097</cp:version>
</cp:coreProperties>
</file>